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5" r:id="rId12"/>
    <p:sldId id="287" r:id="rId13"/>
    <p:sldId id="276" r:id="rId14"/>
    <p:sldId id="282" r:id="rId15"/>
    <p:sldId id="283" r:id="rId16"/>
    <p:sldId id="281" r:id="rId17"/>
    <p:sldId id="284" r:id="rId18"/>
    <p:sldId id="285" r:id="rId19"/>
    <p:sldId id="286" r:id="rId20"/>
    <p:sldId id="273" r:id="rId21"/>
    <p:sldId id="288" r:id="rId22"/>
    <p:sldId id="289" r:id="rId23"/>
    <p:sldId id="290" r:id="rId24"/>
    <p:sldId id="274" r:id="rId2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mDY9w5+ctA4rrrakU3Hieg==" hashData="XHzO5gYMhpCAfvcLm1Yf6c+zpqAhFixxV17FnPexv7+veISWeAdKEsJqeNOJc1m2fLFVOsmx9LoXnab/U7y/y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07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6476E-BBFB-4F56-DC1D-DD88DD7D1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30B03-82D0-F09A-1E0A-93EB2AC7E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6F0CE-F87E-6E4E-6930-F9316DFE7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A629B-DAB8-03A7-2145-94C4A0910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FCCF-A989-C37B-E0C7-5C254810A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3E3ED-63FA-0559-F039-8684CA4A8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E9431-3194-ACDE-733A-11C297930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565B4-60BD-5552-89CF-B85C3436EC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04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A185-66F1-AC50-99D9-E5AEA9575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3BB30-7FC8-3834-5B75-DFD1D76A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F35B1-0813-E19F-701D-86161F4CC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99A97-4559-6EDA-D934-A1E30EECD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5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94F0-9880-D599-984B-E2D2F7E0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92F42E-0C3B-B57C-697D-1C0C7BBA2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517AE-1AD6-9D7B-5284-EB6E34E4A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C9A87-587A-D531-7D90-6FEC4B542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40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09C6-FC15-157D-50CC-D2F01833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7C730-7CC2-E723-8B81-A3765CC21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A9B1B-7F1F-92B9-6C7A-32281C926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459E1-F8C0-0884-E32D-E237825B0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C4DF-27DA-7790-88CF-AE9D4DC4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D404C-4280-2379-B1E7-FA685DB0A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67DFE8-A937-D996-4D61-EA7AA401E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3F872-08F7-7E64-5412-E7D6ED91E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A0416-1A60-C5E3-1DD2-9A87A819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2C5DA-00AF-F52E-5AB9-7B8518D50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0531D-DC27-6D32-CCC2-DDC1027A2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9DFDE-5649-979F-0E16-C7B30E9FC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1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757E-EE88-CEFE-B326-4D059723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99FD5-E921-05B1-80C4-2F6E34504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75653-7A5C-07C7-56FB-4F17BF42A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88CD8-C69B-2518-A11F-4C666A9DE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5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D4D5-A7FE-58C1-3180-23ED7E132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CE957-E246-13CB-5098-29AD70830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8EDD4-0EBC-6A73-A7AE-BCF87B111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FBAEB-B948-376A-7EDA-356533E1FD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3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B132-C91C-3E62-A658-3D123AA6D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176B8-D051-95AA-FDFA-7B9B14C3B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34002-B7B2-39DA-C452-2D2E5186F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A7790-6D00-65E2-AE57-1890E8B5C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30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3BCC-AB3A-DBDB-7CFE-80975A248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B592D-92A6-6CF7-320D-5B8EE0505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9E861-4787-A020-73CD-691A2483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C79A3-AE1E-CF33-2452-24559D79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80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5D977-E6D8-69EE-D621-B1ED400D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131E9-7B47-8896-9C8B-90B7DAB54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86B94-B9E4-FCB9-AA7F-83114B932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8D38A-AC07-4633-A3DD-DF4232077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63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g"/><Relationship Id="rId5" Type="http://schemas.openxmlformats.org/officeDocument/2006/relationships/image" Target="../media/image130.png"/><Relationship Id="rId4" Type="http://schemas.openxmlformats.org/officeDocument/2006/relationships/image" Target="../media/image16.png"/><Relationship Id="rId9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6.png"/><Relationship Id="rId7" Type="http://schemas.openxmlformats.org/officeDocument/2006/relationships/image" Target="../media/image1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g"/><Relationship Id="rId11" Type="http://schemas.openxmlformats.org/officeDocument/2006/relationships/image" Target="../media/image134.png"/><Relationship Id="rId5" Type="http://schemas.openxmlformats.org/officeDocument/2006/relationships/image" Target="../media/image135.jpg"/><Relationship Id="rId10" Type="http://schemas.openxmlformats.org/officeDocument/2006/relationships/image" Target="../media/image140.jpg"/><Relationship Id="rId4" Type="http://schemas.openxmlformats.org/officeDocument/2006/relationships/image" Target="../media/image130.png"/><Relationship Id="rId9" Type="http://schemas.openxmlformats.org/officeDocument/2006/relationships/image" Target="../media/image13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141.jpg"/><Relationship Id="rId7" Type="http://schemas.openxmlformats.org/officeDocument/2006/relationships/image" Target="../media/image1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0.png"/><Relationship Id="rId10" Type="http://schemas.openxmlformats.org/officeDocument/2006/relationships/image" Target="../media/image145.jpg"/><Relationship Id="rId4" Type="http://schemas.openxmlformats.org/officeDocument/2006/relationships/image" Target="../media/image16.png"/><Relationship Id="rId9" Type="http://schemas.openxmlformats.org/officeDocument/2006/relationships/image" Target="../media/image14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3" Type="http://schemas.openxmlformats.org/officeDocument/2006/relationships/image" Target="../media/image16.png"/><Relationship Id="rId7" Type="http://schemas.openxmlformats.org/officeDocument/2006/relationships/image" Target="../media/image1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jpg"/><Relationship Id="rId11" Type="http://schemas.openxmlformats.org/officeDocument/2006/relationships/image" Target="../media/image152.jpg"/><Relationship Id="rId5" Type="http://schemas.openxmlformats.org/officeDocument/2006/relationships/image" Target="../media/image134.png"/><Relationship Id="rId10" Type="http://schemas.openxmlformats.org/officeDocument/2006/relationships/image" Target="../media/image151.jpg"/><Relationship Id="rId4" Type="http://schemas.openxmlformats.org/officeDocument/2006/relationships/image" Target="../media/image146.png"/><Relationship Id="rId9" Type="http://schemas.openxmlformats.org/officeDocument/2006/relationships/image" Target="../media/image15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3.png"/><Relationship Id="rId7" Type="http://schemas.openxmlformats.org/officeDocument/2006/relationships/image" Target="../media/image1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jpg"/><Relationship Id="rId11" Type="http://schemas.openxmlformats.org/officeDocument/2006/relationships/image" Target="../media/image159.png"/><Relationship Id="rId5" Type="http://schemas.openxmlformats.org/officeDocument/2006/relationships/image" Target="../media/image130.png"/><Relationship Id="rId10" Type="http://schemas.openxmlformats.org/officeDocument/2006/relationships/image" Target="../media/image158.png"/><Relationship Id="rId4" Type="http://schemas.openxmlformats.org/officeDocument/2006/relationships/image" Target="../media/image16.png"/><Relationship Id="rId9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16.png"/><Relationship Id="rId7" Type="http://schemas.openxmlformats.org/officeDocument/2006/relationships/image" Target="../media/image16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g"/><Relationship Id="rId5" Type="http://schemas.openxmlformats.org/officeDocument/2006/relationships/image" Target="../media/image160.jpg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6.png"/><Relationship Id="rId7" Type="http://schemas.openxmlformats.org/officeDocument/2006/relationships/image" Target="../media/image16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10" Type="http://schemas.openxmlformats.org/officeDocument/2006/relationships/image" Target="../media/image169.jpg"/><Relationship Id="rId4" Type="http://schemas.openxmlformats.org/officeDocument/2006/relationships/image" Target="../media/image146.png"/><Relationship Id="rId9" Type="http://schemas.openxmlformats.org/officeDocument/2006/relationships/image" Target="../media/image16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g"/><Relationship Id="rId3" Type="http://schemas.openxmlformats.org/officeDocument/2006/relationships/image" Target="../media/image170.jpg"/><Relationship Id="rId7" Type="http://schemas.openxmlformats.org/officeDocument/2006/relationships/image" Target="../media/image17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jpg"/><Relationship Id="rId5" Type="http://schemas.openxmlformats.org/officeDocument/2006/relationships/image" Target="../media/image172.jpg"/><Relationship Id="rId10" Type="http://schemas.openxmlformats.org/officeDocument/2006/relationships/image" Target="../media/image130.png"/><Relationship Id="rId4" Type="http://schemas.openxmlformats.org/officeDocument/2006/relationships/image" Target="../media/image171.jp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78.jpg"/><Relationship Id="rId4" Type="http://schemas.openxmlformats.org/officeDocument/2006/relationships/image" Target="../media/image17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1.jpg"/><Relationship Id="rId4" Type="http://schemas.openxmlformats.org/officeDocument/2006/relationships/image" Target="../media/image18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6.png"/><Relationship Id="rId9" Type="http://schemas.openxmlformats.org/officeDocument/2006/relationships/image" Target="../media/image1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2.png"/><Relationship Id="rId5" Type="http://schemas.openxmlformats.org/officeDocument/2006/relationships/image" Target="../media/image3.png"/><Relationship Id="rId10" Type="http://schemas.openxmlformats.org/officeDocument/2006/relationships/image" Target="../media/image191.png"/><Relationship Id="rId4" Type="http://schemas.openxmlformats.org/officeDocument/2006/relationships/image" Target="../media/image2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5.png"/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2.png"/><Relationship Id="rId5" Type="http://schemas.openxmlformats.org/officeDocument/2006/relationships/image" Target="../media/image3.png"/><Relationship Id="rId10" Type="http://schemas.openxmlformats.org/officeDocument/2006/relationships/image" Target="../media/image191.png"/><Relationship Id="rId4" Type="http://schemas.openxmlformats.org/officeDocument/2006/relationships/image" Target="../media/image2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2.png"/><Relationship Id="rId5" Type="http://schemas.openxmlformats.org/officeDocument/2006/relationships/image" Target="../media/image3.png"/><Relationship Id="rId10" Type="http://schemas.openxmlformats.org/officeDocument/2006/relationships/image" Target="../media/image191.png"/><Relationship Id="rId4" Type="http://schemas.openxmlformats.org/officeDocument/2006/relationships/image" Target="../media/image2.png"/><Relationship Id="rId9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19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1.png"/><Relationship Id="rId5" Type="http://schemas.openxmlformats.org/officeDocument/2006/relationships/image" Target="../media/image3.png"/><Relationship Id="rId15" Type="http://schemas.openxmlformats.org/officeDocument/2006/relationships/image" Target="../media/image189.png"/><Relationship Id="rId10" Type="http://schemas.openxmlformats.org/officeDocument/2006/relationships/image" Target="../media/image200.png"/><Relationship Id="rId4" Type="http://schemas.openxmlformats.org/officeDocument/2006/relationships/image" Target="../media/image2.png"/><Relationship Id="rId9" Type="http://schemas.openxmlformats.org/officeDocument/2006/relationships/image" Target="../media/image199.png"/><Relationship Id="rId14" Type="http://schemas.openxmlformats.org/officeDocument/2006/relationships/image" Target="../media/image1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1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16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6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16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6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6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3045" y="1411020"/>
            <a:ext cx="1064161" cy="10641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79" y="4137678"/>
            <a:ext cx="1018442" cy="62099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3295650"/>
            <a:ext cx="9144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4613" y="3943350"/>
            <a:ext cx="60960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3688" y="409575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1836" y="394335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8049" y="409575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8275" y="394335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4487" y="4095750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9635" y="640080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25360" y="6457950"/>
            <a:ext cx="133350" cy="190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2846636" y="1581150"/>
            <a:ext cx="649872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108" dirty="0">
                <a:solidFill>
                  <a:srgbClr val="0A7B3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ALFORSAN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2846636" y="1962150"/>
            <a:ext cx="77984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108" dirty="0">
                <a:solidFill>
                  <a:srgbClr val="0A7B3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ARCHITECTURAL CONTRACTING</a:t>
            </a:r>
            <a:endParaRPr lang="en-US" sz="2700" dirty="0"/>
          </a:p>
        </p:txBody>
      </p:sp>
      <p:sp>
        <p:nvSpPr>
          <p:cNvPr id="20" name="Text 2"/>
          <p:cNvSpPr/>
          <p:nvPr/>
        </p:nvSpPr>
        <p:spPr>
          <a:xfrm>
            <a:off x="3753743" y="2571750"/>
            <a:ext cx="562141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kern="0" spc="45" dirty="0">
                <a:solidFill>
                  <a:srgbClr val="0A7B3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"From Concept to Concrete"</a:t>
            </a:r>
            <a:endParaRPr lang="en-US" sz="2250" dirty="0"/>
          </a:p>
        </p:txBody>
      </p:sp>
      <p:sp>
        <p:nvSpPr>
          <p:cNvPr id="21" name="Text 3"/>
          <p:cNvSpPr/>
          <p:nvPr/>
        </p:nvSpPr>
        <p:spPr>
          <a:xfrm>
            <a:off x="3983251" y="4667250"/>
            <a:ext cx="121247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Commercial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5607799" y="4667250"/>
            <a:ext cx="11578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Residential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7195855" y="4667250"/>
            <a:ext cx="9945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Industrial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381000" y="6457950"/>
            <a:ext cx="1767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Company Profile 2025</a:t>
            </a:r>
            <a:endParaRPr lang="en-US" sz="1050" dirty="0"/>
          </a:p>
        </p:txBody>
      </p:sp>
      <p:sp>
        <p:nvSpPr>
          <p:cNvPr id="25" name="Text 7"/>
          <p:cNvSpPr/>
          <p:nvPr/>
        </p:nvSpPr>
        <p:spPr>
          <a:xfrm>
            <a:off x="10358735" y="6457950"/>
            <a:ext cx="17427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info@alforsanco.com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31" y="1059364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15" y="1822840"/>
            <a:ext cx="7226929" cy="2556419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539231" y="640264"/>
            <a:ext cx="465268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Project - AlUla Tour </a:t>
            </a:r>
            <a:endParaRPr lang="en-US" sz="2250" dirty="0"/>
          </a:p>
        </p:txBody>
      </p:sp>
      <p:sp>
        <p:nvSpPr>
          <p:cNvPr id="29" name="Text 1"/>
          <p:cNvSpPr/>
          <p:nvPr/>
        </p:nvSpPr>
        <p:spPr>
          <a:xfrm>
            <a:off x="539231" y="1320079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539231" y="2055159"/>
            <a:ext cx="6720551" cy="402236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sz="2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Architectural Contracting proudly delivered the AlUla Tour project, seamlessly translating design vision into built reality and reinforcing our reputation for precision, speed, and excellence in high-profile architectural contracting.</a:t>
            </a:r>
            <a:endParaRPr lang="en-US" sz="2400" dirty="0"/>
          </a:p>
        </p:txBody>
      </p:sp>
      <p:sp>
        <p:nvSpPr>
          <p:cNvPr id="48" name="Text 20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/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D008CCE-C08F-0A6D-2887-0DE17B468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080" y="81582"/>
            <a:ext cx="4133670" cy="1906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6FECF1B-A970-ABD4-65F9-D63ED948C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080" y="2055159"/>
            <a:ext cx="4133670" cy="19066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7EBB9ED-D5B4-D468-9E9A-CC37FA3C5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3080" y="4038893"/>
            <a:ext cx="4133671" cy="1906655"/>
          </a:xfrm>
          <a:prstGeom prst="rect">
            <a:avLst/>
          </a:prstGeom>
        </p:spPr>
      </p:pic>
      <p:pic>
        <p:nvPicPr>
          <p:cNvPr id="10" name="Image 11" descr="preencoded.png">
            <a:extLst>
              <a:ext uri="{FF2B5EF4-FFF2-40B4-BE49-F238E27FC236}">
                <a16:creationId xmlns:a16="http://schemas.microsoft.com/office/drawing/2014/main" id="{0631029C-061E-4EBF-868A-A7BD5B12A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30" y="4992221"/>
            <a:ext cx="152400" cy="152400"/>
          </a:xfrm>
          <a:prstGeom prst="rect">
            <a:avLst/>
          </a:prstGeom>
        </p:spPr>
      </p:pic>
      <p:pic>
        <p:nvPicPr>
          <p:cNvPr id="11" name="Image 12" descr="preencoded.png">
            <a:extLst>
              <a:ext uri="{FF2B5EF4-FFF2-40B4-BE49-F238E27FC236}">
                <a16:creationId xmlns:a16="http://schemas.microsoft.com/office/drawing/2014/main" id="{7A9FF66A-E74E-29C0-B626-D42AA7F9D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30" y="5297021"/>
            <a:ext cx="152400" cy="152400"/>
          </a:xfrm>
          <a:prstGeom prst="rect">
            <a:avLst/>
          </a:prstGeom>
        </p:spPr>
      </p:pic>
      <p:pic>
        <p:nvPicPr>
          <p:cNvPr id="12" name="Image 13" descr="preencoded.png">
            <a:extLst>
              <a:ext uri="{FF2B5EF4-FFF2-40B4-BE49-F238E27FC236}">
                <a16:creationId xmlns:a16="http://schemas.microsoft.com/office/drawing/2014/main" id="{00E9EF1D-DA56-577B-FA10-C0CE4574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30" y="5601821"/>
            <a:ext cx="152400" cy="152400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11E2D2AF-154C-1BE8-1CBC-4F198FCCD634}"/>
              </a:ext>
            </a:extLst>
          </p:cNvPr>
          <p:cNvSpPr/>
          <p:nvPr/>
        </p:nvSpPr>
        <p:spPr>
          <a:xfrm>
            <a:off x="627530" y="4573121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 applied</a:t>
            </a:r>
            <a:endParaRPr lang="en-US" sz="15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C2ABB03-AA44-5154-94A8-191C82A10F1E}"/>
              </a:ext>
            </a:extLst>
          </p:cNvPr>
          <p:cNvSpPr/>
          <p:nvPr/>
        </p:nvSpPr>
        <p:spPr>
          <a:xfrm>
            <a:off x="856130" y="4954121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Civil</a:t>
            </a:r>
            <a:endParaRPr lang="en-US" sz="1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94B01B81-F0E4-1FD2-8BA9-31908F6B1D9F}"/>
              </a:ext>
            </a:extLst>
          </p:cNvPr>
          <p:cNvSpPr/>
          <p:nvPr/>
        </p:nvSpPr>
        <p:spPr>
          <a:xfrm>
            <a:off x="856130" y="5258921"/>
            <a:ext cx="1931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</a:t>
            </a:r>
            <a:endParaRPr lang="en-US" sz="12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DADD8C74-A31C-E16B-08D1-8817C253B75C}"/>
              </a:ext>
            </a:extLst>
          </p:cNvPr>
          <p:cNvSpPr/>
          <p:nvPr/>
        </p:nvSpPr>
        <p:spPr>
          <a:xfrm>
            <a:off x="856130" y="5563721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Finishing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5989D-B82F-1D91-070E-A406C0B4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73B9B92-6C24-E451-3ABE-36B14A51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205157D-F8DA-1413-CAC2-51B0F0EB2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5" y="1295400"/>
            <a:ext cx="2974040" cy="260985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8B4F827B-7522-333E-2823-EA6D44ED6F39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Project – E-ONE 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1409AD8D-4588-038C-63F4-C908AB4A4613}"/>
              </a:ext>
            </a:extLst>
          </p:cNvPr>
          <p:cNvSpPr/>
          <p:nvPr/>
        </p:nvSpPr>
        <p:spPr>
          <a:xfrm>
            <a:off x="609600" y="9906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EBFE5DB7-DE12-A4B2-5145-32F2AD6A4B28}"/>
              </a:ext>
            </a:extLst>
          </p:cNvPr>
          <p:cNvSpPr/>
          <p:nvPr/>
        </p:nvSpPr>
        <p:spPr>
          <a:xfrm>
            <a:off x="618565" y="1409700"/>
            <a:ext cx="2857500" cy="3467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Architectural Contracting  successfully delivered the E-ONE project—one of the largest undertakings in the company’s portfolio—showcasing its end-to-end design-build capability and proven capacity to execute complex, high-scale architectural works to the highest quality standards.</a:t>
            </a:r>
            <a:endParaRPr lang="en-US" sz="12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01C14E48-0DFD-944A-C996-CFD80619E493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E1B92767-E3E1-E282-735F-9E859520476F}"/>
              </a:ext>
            </a:extLst>
          </p:cNvPr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A2FB3-ED42-7A90-2F06-0822BDBC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833" y="779317"/>
            <a:ext cx="3762799" cy="1742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EDF3B-AC53-BB40-B832-0F7ED3CA3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605" y="779318"/>
            <a:ext cx="3753560" cy="1742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BD274-7B26-552C-0489-00BB321CC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930" y="2594264"/>
            <a:ext cx="3772037" cy="1742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B8BB79-2703-D535-E123-3824C2BE7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6594" y="2594264"/>
            <a:ext cx="3772038" cy="1750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C136B-52FF-9ACB-9A9E-17752EFB1C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9931" y="4409211"/>
            <a:ext cx="3762799" cy="1742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1EA55-4554-37DF-8B70-5B0F6B3A85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5833" y="4409211"/>
            <a:ext cx="3790513" cy="1721838"/>
          </a:xfrm>
          <a:prstGeom prst="rect">
            <a:avLst/>
          </a:prstGeom>
        </p:spPr>
      </p:pic>
      <p:pic>
        <p:nvPicPr>
          <p:cNvPr id="2" name="Image 11" descr="preencoded.png">
            <a:extLst>
              <a:ext uri="{FF2B5EF4-FFF2-40B4-BE49-F238E27FC236}">
                <a16:creationId xmlns:a16="http://schemas.microsoft.com/office/drawing/2014/main" id="{919D8E6A-26B3-3422-BA17-01E60B200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530" y="4535021"/>
            <a:ext cx="152400" cy="152400"/>
          </a:xfrm>
          <a:prstGeom prst="rect">
            <a:avLst/>
          </a:prstGeom>
        </p:spPr>
      </p:pic>
      <p:pic>
        <p:nvPicPr>
          <p:cNvPr id="5" name="Image 12" descr="preencoded.png">
            <a:extLst>
              <a:ext uri="{FF2B5EF4-FFF2-40B4-BE49-F238E27FC236}">
                <a16:creationId xmlns:a16="http://schemas.microsoft.com/office/drawing/2014/main" id="{7AA3494A-195B-A0C7-66BC-12FCE5625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530" y="4839821"/>
            <a:ext cx="152400" cy="152400"/>
          </a:xfrm>
          <a:prstGeom prst="rect">
            <a:avLst/>
          </a:prstGeom>
        </p:spPr>
      </p:pic>
      <p:pic>
        <p:nvPicPr>
          <p:cNvPr id="7" name="Image 13" descr="preencoded.png">
            <a:extLst>
              <a:ext uri="{FF2B5EF4-FFF2-40B4-BE49-F238E27FC236}">
                <a16:creationId xmlns:a16="http://schemas.microsoft.com/office/drawing/2014/main" id="{7DA64F2C-6728-B9DE-615F-8F779112CB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530" y="5144621"/>
            <a:ext cx="152400" cy="152400"/>
          </a:xfrm>
          <a:prstGeom prst="rect">
            <a:avLst/>
          </a:prstGeom>
        </p:spPr>
      </p:pic>
      <p:sp>
        <p:nvSpPr>
          <p:cNvPr id="9" name="Text 10">
            <a:extLst>
              <a:ext uri="{FF2B5EF4-FFF2-40B4-BE49-F238E27FC236}">
                <a16:creationId xmlns:a16="http://schemas.microsoft.com/office/drawing/2014/main" id="{DE0D3030-0736-15DE-B1E5-C833CFC5BDB7}"/>
              </a:ext>
            </a:extLst>
          </p:cNvPr>
          <p:cNvSpPr/>
          <p:nvPr/>
        </p:nvSpPr>
        <p:spPr>
          <a:xfrm>
            <a:off x="627530" y="4115921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 applied</a:t>
            </a:r>
            <a:endParaRPr lang="en-US" sz="1500" dirty="0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04F22861-600B-8346-854D-CEEA2FD46946}"/>
              </a:ext>
            </a:extLst>
          </p:cNvPr>
          <p:cNvSpPr/>
          <p:nvPr/>
        </p:nvSpPr>
        <p:spPr>
          <a:xfrm>
            <a:off x="856130" y="4496921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Civil</a:t>
            </a:r>
            <a:endParaRPr lang="en-US" sz="120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5244169E-4C7D-C1D9-CF4D-E42D36E7396F}"/>
              </a:ext>
            </a:extLst>
          </p:cNvPr>
          <p:cNvSpPr/>
          <p:nvPr/>
        </p:nvSpPr>
        <p:spPr>
          <a:xfrm>
            <a:off x="856130" y="4801721"/>
            <a:ext cx="1931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</a:t>
            </a:r>
            <a:endParaRPr lang="en-US" sz="1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9741293A-D0B3-CCF5-2AF4-37FEFAD084AF}"/>
              </a:ext>
            </a:extLst>
          </p:cNvPr>
          <p:cNvSpPr/>
          <p:nvPr/>
        </p:nvSpPr>
        <p:spPr>
          <a:xfrm>
            <a:off x="856130" y="5106521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Finishing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4939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7B998-9852-EBD1-4DE9-C89183852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8DCC180-6EA3-2847-7A91-A7DABACA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90" y="799218"/>
            <a:ext cx="3762798" cy="1711068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1BBF2A5E-700A-3555-A89F-BF897C3FA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D7030A6A-98B7-0DFD-5FD2-9721C47CF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5" y="1295400"/>
            <a:ext cx="2974040" cy="260985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F16BC4ED-D10E-5C78-ABEF-5FEFF4CBA279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Project – SamaFlower 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6B741346-3632-AB1C-005F-2FCEE1992CE5}"/>
              </a:ext>
            </a:extLst>
          </p:cNvPr>
          <p:cNvSpPr/>
          <p:nvPr/>
        </p:nvSpPr>
        <p:spPr>
          <a:xfrm>
            <a:off x="609600" y="9906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65A5B693-4000-2D2A-4D36-DC06441DCED9}"/>
              </a:ext>
            </a:extLst>
          </p:cNvPr>
          <p:cNvSpPr/>
          <p:nvPr/>
        </p:nvSpPr>
        <p:spPr>
          <a:xfrm>
            <a:off x="618565" y="1409700"/>
            <a:ext cx="2857500" cy="3467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delivered the complete design-build package for this high-profile development: site preparation, reinforced-concrete substructure and superstructure, insulated façade, roofing, and integrated MEP rough-in, all finished to drawing and handed over ahead of the contract programme.</a:t>
            </a:r>
            <a:endParaRPr lang="en-US" sz="12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13F7F519-F16E-EBF4-04C4-22136A3B2EE1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708300CF-D40D-AC47-E8CB-FF191170ACED}"/>
              </a:ext>
            </a:extLst>
          </p:cNvPr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pic>
        <p:nvPicPr>
          <p:cNvPr id="2" name="Image 11" descr="preencoded.png">
            <a:extLst>
              <a:ext uri="{FF2B5EF4-FFF2-40B4-BE49-F238E27FC236}">
                <a16:creationId xmlns:a16="http://schemas.microsoft.com/office/drawing/2014/main" id="{9940C8E8-C514-E320-0EB7-9392FD607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30" y="4535021"/>
            <a:ext cx="152400" cy="152400"/>
          </a:xfrm>
          <a:prstGeom prst="rect">
            <a:avLst/>
          </a:prstGeom>
        </p:spPr>
      </p:pic>
      <p:pic>
        <p:nvPicPr>
          <p:cNvPr id="5" name="Image 12" descr="preencoded.png">
            <a:extLst>
              <a:ext uri="{FF2B5EF4-FFF2-40B4-BE49-F238E27FC236}">
                <a16:creationId xmlns:a16="http://schemas.microsoft.com/office/drawing/2014/main" id="{EB5E27F0-316A-26E3-4C8F-4D9782BA3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30" y="4839821"/>
            <a:ext cx="152400" cy="152400"/>
          </a:xfrm>
          <a:prstGeom prst="rect">
            <a:avLst/>
          </a:prstGeom>
        </p:spPr>
      </p:pic>
      <p:pic>
        <p:nvPicPr>
          <p:cNvPr id="7" name="Image 13" descr="preencoded.png">
            <a:extLst>
              <a:ext uri="{FF2B5EF4-FFF2-40B4-BE49-F238E27FC236}">
                <a16:creationId xmlns:a16="http://schemas.microsoft.com/office/drawing/2014/main" id="{30F36599-589F-A1D5-06F2-A7765293C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30" y="5144621"/>
            <a:ext cx="152400" cy="152400"/>
          </a:xfrm>
          <a:prstGeom prst="rect">
            <a:avLst/>
          </a:prstGeom>
        </p:spPr>
      </p:pic>
      <p:sp>
        <p:nvSpPr>
          <p:cNvPr id="9" name="Text 10">
            <a:extLst>
              <a:ext uri="{FF2B5EF4-FFF2-40B4-BE49-F238E27FC236}">
                <a16:creationId xmlns:a16="http://schemas.microsoft.com/office/drawing/2014/main" id="{A0D5392A-CBF2-7F08-C15E-FB52925B9DE9}"/>
              </a:ext>
            </a:extLst>
          </p:cNvPr>
          <p:cNvSpPr/>
          <p:nvPr/>
        </p:nvSpPr>
        <p:spPr>
          <a:xfrm>
            <a:off x="627530" y="4115921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 applied</a:t>
            </a:r>
            <a:endParaRPr lang="en-US" sz="1500" dirty="0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3B4D45A1-4A8F-C014-6E0F-AB6CFE2CEA56}"/>
              </a:ext>
            </a:extLst>
          </p:cNvPr>
          <p:cNvSpPr/>
          <p:nvPr/>
        </p:nvSpPr>
        <p:spPr>
          <a:xfrm>
            <a:off x="856130" y="4496921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Civil</a:t>
            </a:r>
            <a:endParaRPr lang="en-US" sz="120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DCE29183-38C6-30DF-72D7-6396AC033EFC}"/>
              </a:ext>
            </a:extLst>
          </p:cNvPr>
          <p:cNvSpPr/>
          <p:nvPr/>
        </p:nvSpPr>
        <p:spPr>
          <a:xfrm>
            <a:off x="856130" y="4801721"/>
            <a:ext cx="1931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</a:t>
            </a:r>
            <a:endParaRPr lang="en-US" sz="1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FD64EF88-8A22-9B51-C6FC-AB05CD923986}"/>
              </a:ext>
            </a:extLst>
          </p:cNvPr>
          <p:cNvSpPr/>
          <p:nvPr/>
        </p:nvSpPr>
        <p:spPr>
          <a:xfrm>
            <a:off x="856130" y="5106521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Finishing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48EEC7-BA73-E9BE-8E43-DB27CE23B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930" y="790556"/>
            <a:ext cx="3772036" cy="17197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B6719A-E891-3D44-C990-99C644C51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021" y="2607589"/>
            <a:ext cx="2044975" cy="36372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4AB4B2-8403-5215-05E9-7E64BB705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3336" y="2618623"/>
            <a:ext cx="2044975" cy="36372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27E45C-6C61-A02B-5257-FD4FAC9F51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5937" y="2632444"/>
            <a:ext cx="2044975" cy="36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BF03-1808-9E97-2C46-71C326707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ABCEC5D9-3B33-19B9-2AD1-BE3A998A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22" name="Image 20" descr="preencoded.png">
            <a:extLst>
              <a:ext uri="{FF2B5EF4-FFF2-40B4-BE49-F238E27FC236}">
                <a16:creationId xmlns:a16="http://schemas.microsoft.com/office/drawing/2014/main" id="{1F17698E-7EFC-C949-62DD-16A1C903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5" y="1276350"/>
            <a:ext cx="4491319" cy="2728632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17B2BEB2-0E88-9667-CE51-2ECCBEDA967C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Project – Stream E 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614ADAB2-081F-77B8-457D-2EFE2F2670CC}"/>
              </a:ext>
            </a:extLst>
          </p:cNvPr>
          <p:cNvSpPr/>
          <p:nvPr/>
        </p:nvSpPr>
        <p:spPr>
          <a:xfrm>
            <a:off x="609600" y="9906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1D9FA138-3474-6930-E095-B5D2BC21214D}"/>
              </a:ext>
            </a:extLst>
          </p:cNvPr>
          <p:cNvSpPr/>
          <p:nvPr/>
        </p:nvSpPr>
        <p:spPr>
          <a:xfrm>
            <a:off x="618565" y="1565464"/>
            <a:ext cx="4401669" cy="29381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 E ranks among the largest projects Bayan Alforsan has delivered: the team coordinated every design-build discipline, met an accelerated schedule, and handed over a fully finished facility that met every specification without compromise</a:t>
            </a:r>
            <a:endParaRPr lang="en-US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6A07FC86-21D9-850A-81DA-FD567B575356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F58ECDF2-2AC3-7290-F328-0BC75281BBD4}"/>
              </a:ext>
            </a:extLst>
          </p:cNvPr>
          <p:cNvSpPr/>
          <p:nvPr/>
        </p:nvSpPr>
        <p:spPr>
          <a:xfrm>
            <a:off x="910590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pic>
        <p:nvPicPr>
          <p:cNvPr id="2" name="Image 11" descr="preencoded.png">
            <a:extLst>
              <a:ext uri="{FF2B5EF4-FFF2-40B4-BE49-F238E27FC236}">
                <a16:creationId xmlns:a16="http://schemas.microsoft.com/office/drawing/2014/main" id="{081EAD75-4F34-6A15-812D-F0CAFEDC4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7" y="4997823"/>
            <a:ext cx="152400" cy="152400"/>
          </a:xfrm>
          <a:prstGeom prst="rect">
            <a:avLst/>
          </a:prstGeom>
        </p:spPr>
      </p:pic>
      <p:pic>
        <p:nvPicPr>
          <p:cNvPr id="3" name="Image 12" descr="preencoded.png">
            <a:extLst>
              <a:ext uri="{FF2B5EF4-FFF2-40B4-BE49-F238E27FC236}">
                <a16:creationId xmlns:a16="http://schemas.microsoft.com/office/drawing/2014/main" id="{E5F95321-9FC3-4296-C6B4-822818C7D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7" y="5302623"/>
            <a:ext cx="152400" cy="152400"/>
          </a:xfrm>
          <a:prstGeom prst="rect">
            <a:avLst/>
          </a:prstGeom>
        </p:spPr>
      </p:pic>
      <p:sp>
        <p:nvSpPr>
          <p:cNvPr id="6" name="Text 10">
            <a:extLst>
              <a:ext uri="{FF2B5EF4-FFF2-40B4-BE49-F238E27FC236}">
                <a16:creationId xmlns:a16="http://schemas.microsoft.com/office/drawing/2014/main" id="{560F286C-D739-602C-E0EC-2C65A179EA59}"/>
              </a:ext>
            </a:extLst>
          </p:cNvPr>
          <p:cNvSpPr/>
          <p:nvPr/>
        </p:nvSpPr>
        <p:spPr>
          <a:xfrm>
            <a:off x="716277" y="4578723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 applied</a:t>
            </a:r>
            <a:endParaRPr lang="en-US" dirty="0"/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7123ED4C-FAC9-8607-581C-468A08AA8C96}"/>
              </a:ext>
            </a:extLst>
          </p:cNvPr>
          <p:cNvSpPr/>
          <p:nvPr/>
        </p:nvSpPr>
        <p:spPr>
          <a:xfrm>
            <a:off x="944877" y="4959723"/>
            <a:ext cx="156792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Civil</a:t>
            </a:r>
            <a:endParaRPr lang="en-US" sz="1600" dirty="0"/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39C9CE9B-5C56-D87D-644B-4D8DD9DAC267}"/>
              </a:ext>
            </a:extLst>
          </p:cNvPr>
          <p:cNvSpPr/>
          <p:nvPr/>
        </p:nvSpPr>
        <p:spPr>
          <a:xfrm>
            <a:off x="944877" y="5264523"/>
            <a:ext cx="1931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20A075-FC09-CD8C-70E1-92CF4A137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321" y="2790115"/>
            <a:ext cx="3258228" cy="1695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532D1-35C1-26AD-6F82-F44258F47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134" y="990600"/>
            <a:ext cx="3276602" cy="16959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29A3D5-76B8-9F67-CB71-5F93765624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3933" y="990600"/>
            <a:ext cx="3258227" cy="16898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185BEE-8345-9FBA-2934-8FFEDE753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3932" y="2790115"/>
            <a:ext cx="3258227" cy="16959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1E3AB6-A036-0809-AC2A-572351D2AF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3509" y="4578723"/>
            <a:ext cx="3258227" cy="16898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D43CEE7-C301-EE0C-DF49-4BC2DF0DCE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83933" y="4578723"/>
            <a:ext cx="3258228" cy="16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1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BAAC4-22B3-722C-2307-0CC97810F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0FF71770-B2B6-F7F4-FB8B-796624B6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769" y="4080627"/>
            <a:ext cx="1695824" cy="2543736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E045F73-0267-ABB4-18F7-F7732A86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D64E9EC-38B0-C59C-8387-291B36433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63" y="1683124"/>
            <a:ext cx="3517090" cy="2380131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CD462B37-2E7D-B007-BE86-41F5A225D250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Restaurant Construction &amp; Shellworks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2AE23AD-DD7B-9B1E-ECC7-A47C45637E7B}"/>
              </a:ext>
            </a:extLst>
          </p:cNvPr>
          <p:cNvSpPr/>
          <p:nvPr/>
        </p:nvSpPr>
        <p:spPr>
          <a:xfrm>
            <a:off x="499061" y="1896033"/>
            <a:ext cx="3151093" cy="2265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delivered full shell-and-core builds for multiple restaurants—foundations, blockwork, MEP rough-ins, and final finishes—turning empty slabs into operating outlets on time and to brand standards.</a:t>
            </a:r>
            <a:endParaRPr lang="en-US" sz="16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B489A713-B4FC-9770-DABE-2A067549DC1A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DEB82CCB-E16D-E8D4-7AD5-E9ABA05858DA}"/>
              </a:ext>
            </a:extLst>
          </p:cNvPr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693FD9-1D4B-7271-01A0-0C181B78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433" y="800100"/>
            <a:ext cx="3434650" cy="1593476"/>
          </a:xfrm>
          <a:prstGeom prst="rect">
            <a:avLst/>
          </a:prstGeom>
        </p:spPr>
      </p:pic>
      <p:sp>
        <p:nvSpPr>
          <p:cNvPr id="33" name="Text 1">
            <a:extLst>
              <a:ext uri="{FF2B5EF4-FFF2-40B4-BE49-F238E27FC236}">
                <a16:creationId xmlns:a16="http://schemas.microsoft.com/office/drawing/2014/main" id="{78E8A801-F2BF-FA8E-B8B0-25739668FDDD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5166AB-09AB-6B94-28C0-17BB58CDA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0433" y="2449888"/>
            <a:ext cx="3434650" cy="15744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65A1396-8E66-8F1F-EDBF-44D7F48C0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1724" y="2471454"/>
            <a:ext cx="3434649" cy="15727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B0BA21-6248-4815-DA25-E9ACD98272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1723" y="800100"/>
            <a:ext cx="3434650" cy="15710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E62D8FA-0476-0C1D-BDA5-A8E38308FF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2338" y="4080626"/>
            <a:ext cx="1695824" cy="25437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FE6218-B0DE-3B3E-A397-188819388B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0872" y="4080626"/>
            <a:ext cx="1732187" cy="25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6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470F5-6953-C180-D869-05F4859D1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BF373428-2A49-FCCE-9C9E-BC5E424AB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F11CA26-FD8D-1A29-2819-AC57D175E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17370"/>
            <a:ext cx="4034118" cy="3234777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4391FAC1-AB51-55F8-7D4A-848084010DC0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Office Installation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ADBADF94-82D8-FD62-9C09-978612A29C2B}"/>
              </a:ext>
            </a:extLst>
          </p:cNvPr>
          <p:cNvSpPr/>
          <p:nvPr/>
        </p:nvSpPr>
        <p:spPr>
          <a:xfrm>
            <a:off x="792598" y="1700680"/>
            <a:ext cx="3761473" cy="30775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transforms empty floorplates into fully functioning workplaces: erecting light-gauge partitions, installing raised flooring, suspended ceilings, power and data infrastructure, glazing, and final finishes—each suite delivered snag-free and ready for furniture on the date promised.</a:t>
            </a:r>
            <a:endParaRPr lang="en-US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EFC0FE38-AF74-B07B-83FA-62E713BDB3E9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99714720-0145-F86B-12B2-5858968FBABF}"/>
              </a:ext>
            </a:extLst>
          </p:cNvPr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1324D90E-D24C-8FB0-B1EC-5BBF7FF5ABA3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7A57E-14CA-323C-A5E3-4499896AA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993" y="4619048"/>
            <a:ext cx="3762799" cy="1750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3C6D5-3F46-D9CB-B256-88A00ECF5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077" y="516953"/>
            <a:ext cx="1861745" cy="4001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87ACA-65EB-D53B-998A-13F0D216A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021" y="533382"/>
            <a:ext cx="1861745" cy="4001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791827-260B-38E0-9D35-F87ACE60B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8549" y="516953"/>
            <a:ext cx="1861745" cy="40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1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E581-55DD-C898-19B2-378372BB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D41A9FEA-72B3-A2D1-62B8-53D2235F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22" name="Image 20" descr="preencoded.png">
            <a:extLst>
              <a:ext uri="{FF2B5EF4-FFF2-40B4-BE49-F238E27FC236}">
                <a16:creationId xmlns:a16="http://schemas.microsoft.com/office/drawing/2014/main" id="{23A01879-AC02-2135-1FCA-06B3131CC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5" y="1554815"/>
            <a:ext cx="4491319" cy="3044639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92BEF633-8CF8-DA57-8A77-03EF3B0EDA83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Hangar Installation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AC4FAC6A-D478-7BB9-9166-F4A81B8396CB}"/>
              </a:ext>
            </a:extLst>
          </p:cNvPr>
          <p:cNvSpPr/>
          <p:nvPr/>
        </p:nvSpPr>
        <p:spPr>
          <a:xfrm>
            <a:off x="609600" y="9906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Overview</a:t>
            </a:r>
            <a:endParaRPr lang="en-US" sz="150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D3D7D766-8313-F9FE-4444-FAAFFC904038}"/>
              </a:ext>
            </a:extLst>
          </p:cNvPr>
          <p:cNvSpPr/>
          <p:nvPr/>
        </p:nvSpPr>
        <p:spPr>
          <a:xfrm>
            <a:off x="651201" y="1633815"/>
            <a:ext cx="4401669" cy="2489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buNone/>
            </a:pPr>
            <a:r>
              <a:rPr lang="en-US" sz="2000" dirty="0">
                <a:latin typeface="Montserrat" panose="00000500000000000000" pitchFamily="2" charset="0"/>
              </a:rPr>
              <a:t>Bayan Alforsan erected multiple wide-span aircraft hangars—excavating foundations, setting heavy-steel portal frames, installing insulated cladding, and connecting all electrical &amp; HVAC services—delivering each bay on schedule and passing inspection first time.</a:t>
            </a:r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45AEE62C-2601-2EC2-3BCB-ACCA29EAEAA1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B214AE5C-720A-095D-6B8C-A496A2E43F90}"/>
              </a:ext>
            </a:extLst>
          </p:cNvPr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9BA29-F6F1-BB22-5D0C-ECA7CBAC9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983" y="788885"/>
            <a:ext cx="3279962" cy="1689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ED368C-030F-4EEA-6B89-85977A71F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137" y="800100"/>
            <a:ext cx="3258228" cy="1689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7E9295-0992-A74B-68AC-C7AB39D7C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169" y="2644586"/>
            <a:ext cx="3258227" cy="16898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81F8C6-BCED-B9CD-95D3-9DC647016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138" y="2645368"/>
            <a:ext cx="3258227" cy="16890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3E0B5F-4B73-B07B-762E-6FB11503C8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169" y="4500287"/>
            <a:ext cx="3252776" cy="16884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A73833-0C56-3C7D-F8B2-CA5A8EBB68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137" y="4500287"/>
            <a:ext cx="3252776" cy="16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4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5426-CFA5-91DA-AE51-6B48292A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27E5453-502C-310C-FB8C-8CBCD829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906" y="4433808"/>
            <a:ext cx="3763636" cy="1736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ABBDED-700A-F372-1451-3166139FA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241" y="4433808"/>
            <a:ext cx="3754397" cy="1736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8204A-7ACF-0E97-3792-BA509AB0C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905" y="2574895"/>
            <a:ext cx="3754396" cy="1744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70EC5-CA06-2CF5-FC40-C39DB0A42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1482" y="2574895"/>
            <a:ext cx="3754396" cy="1744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90C11-1114-7196-20E2-72FA776CE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145" y="782432"/>
            <a:ext cx="3754396" cy="1744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9A36A-2C4C-D560-CE81-A289EECC1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241" y="771523"/>
            <a:ext cx="3763636" cy="1750002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445D167-9879-8A08-0B9D-3976DAE130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FC08C9C4-A624-3883-9322-54A80F7B0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063" y="1683124"/>
            <a:ext cx="3517090" cy="2636027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22AA820E-B8DB-7DAF-1495-DAA31938BE4A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Villa Constructions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FC6B9204-F37C-435D-20C3-762F242B1279}"/>
              </a:ext>
            </a:extLst>
          </p:cNvPr>
          <p:cNvSpPr/>
          <p:nvPr/>
        </p:nvSpPr>
        <p:spPr>
          <a:xfrm>
            <a:off x="499061" y="1896033"/>
            <a:ext cx="3151093" cy="2265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has delivered multiple private villas from virgin ground to turnkey homes: excavation, reinforced-concrete superstructures, full MEP, insulated façades, roofing, and interior finishes—each villa handed over move-in ready under a single, lump-sum contract.</a:t>
            </a:r>
            <a:endParaRPr lang="en-US" sz="16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897D4810-A681-56A7-CEF4-8E42AD9F34B8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F04A1DD6-55C7-5EE5-4FA2-68A60F88F523}"/>
              </a:ext>
            </a:extLst>
          </p:cNvPr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76CAE8CF-065C-E538-4549-4201DC1B0D3F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7752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8FF4-5E70-8233-C7C2-E7047969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F8D0977-D163-1288-5D72-EA7B80A4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514" y="3429000"/>
            <a:ext cx="3754396" cy="1752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E76F0-30FC-52E2-2A5A-65FDDA484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332" y="1510565"/>
            <a:ext cx="3745156" cy="1729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7D3DD-F907-7373-C9D4-66CE9115A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081" y="1503652"/>
            <a:ext cx="3759323" cy="1736337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567DB3A8-09AF-E175-6D85-1FE00ADFF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1D50BD81-5546-00AF-4D31-E5AAFF513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63" y="1683124"/>
            <a:ext cx="3517090" cy="2636027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475E8D92-3D0D-168C-02CD-A013E7CACB3C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Tent Constructions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97718DFD-A232-3594-927D-B2FC4281A112}"/>
              </a:ext>
            </a:extLst>
          </p:cNvPr>
          <p:cNvSpPr/>
          <p:nvPr/>
        </p:nvSpPr>
        <p:spPr>
          <a:xfrm>
            <a:off x="499061" y="1896033"/>
            <a:ext cx="3151093" cy="2265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fabricates and erects high-tensile fabric tents—steel mast and cable systems, fire-rated membranes, anchored foundations—creating weather-proof shade or event space, installed and signed-off in days.</a:t>
            </a:r>
            <a:endParaRPr lang="en-US" sz="16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FF41175C-1AFA-DC01-9021-0C5E30414B38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3FDD61DB-17A6-8F97-1A67-E805826C19F5}"/>
              </a:ext>
            </a:extLst>
          </p:cNvPr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F14DBB7A-4BD9-7AB0-CB55-54E2AA57B8A6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4826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DBE61-D302-36A0-F582-B6E79265C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D237ED-1F2F-831E-E7CA-2BCC0B13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514" y="3429000"/>
            <a:ext cx="3754395" cy="1749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5ADEB-F812-2A2E-1869-DAB9793C3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12" y="1525130"/>
            <a:ext cx="3745156" cy="1714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8776F8-E1B7-A9A7-3FF9-2F4125420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081" y="1503652"/>
            <a:ext cx="3759323" cy="1730099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DE5C4761-27CF-BAEB-3A90-4249704E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6CC23B15-0FE5-D10F-BB70-F74D7C97C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63" y="1683124"/>
            <a:ext cx="3517090" cy="2636027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9FE62922-8323-01F5-B191-A6B91C1E921A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Porta Cabin Constructions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AACAE528-E3F9-F478-27EE-6C15F0D659AC}"/>
              </a:ext>
            </a:extLst>
          </p:cNvPr>
          <p:cNvSpPr/>
          <p:nvPr/>
        </p:nvSpPr>
        <p:spPr>
          <a:xfrm>
            <a:off x="499061" y="1896033"/>
            <a:ext cx="3151093" cy="2265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fabricates and erects high-tensile fabric tents—steel mast and cable systems, fire-rated membranes, anchored foundations—creating weather-proof shade or event space, installed and signed-off in days.</a:t>
            </a:r>
            <a:endParaRPr lang="en-US" sz="16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DB993163-1403-40E9-197F-F4338E2FDFDF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9A145E04-CE4F-4DC7-918C-C99DFCB7A899}"/>
              </a:ext>
            </a:extLst>
          </p:cNvPr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CE558B6B-D46D-65EB-4892-CD17620E1C4B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6842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981200"/>
            <a:ext cx="5334000" cy="990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3241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00400"/>
            <a:ext cx="533400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6576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981200"/>
            <a:ext cx="53340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23241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3200400"/>
            <a:ext cx="5334000" cy="1219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657600"/>
            <a:ext cx="228600" cy="3048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About Us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1219200" y="2209800"/>
            <a:ext cx="5120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Full-Service Contractor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1219200" y="2514600"/>
            <a:ext cx="5120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Design, build &amp; maintenance under one roof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1190625" y="3429000"/>
            <a:ext cx="5429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Presence</a:t>
            </a:r>
            <a:endParaRPr lang="en-US" sz="1500" dirty="0"/>
          </a:p>
        </p:txBody>
      </p:sp>
      <p:sp>
        <p:nvSpPr>
          <p:cNvPr id="18" name="Text 4"/>
          <p:cNvSpPr/>
          <p:nvPr/>
        </p:nvSpPr>
        <p:spPr>
          <a:xfrm>
            <a:off x="1190625" y="3733800"/>
            <a:ext cx="45243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Operating since February 2016 with 9+ years of local expertise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6915150" y="2209800"/>
            <a:ext cx="4324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Workforce</a:t>
            </a:r>
            <a:endParaRPr lang="en-US" sz="1500" dirty="0"/>
          </a:p>
        </p:txBody>
      </p:sp>
      <p:sp>
        <p:nvSpPr>
          <p:cNvPr id="20" name="Text 6"/>
          <p:cNvSpPr/>
          <p:nvPr/>
        </p:nvSpPr>
        <p:spPr>
          <a:xfrm>
            <a:off x="6949440" y="2476500"/>
            <a:ext cx="45327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Experienced, qualified professionals delivering top-tier contracting services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6858000" y="34290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Full-Service Contracting</a:t>
            </a:r>
            <a:endParaRPr lang="en-US" sz="1500" dirty="0"/>
          </a:p>
        </p:txBody>
      </p:sp>
      <p:sp>
        <p:nvSpPr>
          <p:cNvPr id="22" name="Text 8"/>
          <p:cNvSpPr/>
          <p:nvPr/>
        </p:nvSpPr>
        <p:spPr>
          <a:xfrm>
            <a:off x="6858000" y="37338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One-stop solution: design-support, build, and maintenance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7010400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4859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86000"/>
            <a:ext cx="701040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5908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390900"/>
            <a:ext cx="7010400" cy="914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6957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495800"/>
            <a:ext cx="7010400" cy="914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48006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3525" y="4772025"/>
            <a:ext cx="13335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Us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123950" y="1371600"/>
            <a:ext cx="3543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123950" y="1676400"/>
            <a:ext cx="4251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Mohamad Al-Tawil Street, Jeddah, Saudi Arabia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181100" y="2476500"/>
            <a:ext cx="1323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1181100" y="2781300"/>
            <a:ext cx="1588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+966 542 020 104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181100" y="3581400"/>
            <a:ext cx="16478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1181100" y="38862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info@alforsanest.com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181100" y="4686300"/>
            <a:ext cx="1619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1181100" y="4991100"/>
            <a:ext cx="1943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www.alforsanco.com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8989-1F63-4F97-73D7-0111ED369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5F2C60-0DE6-EF61-AE94-F16ABE69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78BCBCD-49AF-8D99-D72A-AE889E2B4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8A343B23-B127-844B-F980-0C5AEA2C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DB06B901-381D-3B56-3258-53BB97BDB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46AA7098-38D2-2176-10BB-64187F188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823E964-F451-C6B1-9CEB-5DE596A64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62484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B2327A85-8D03-CF39-E0E5-81CAAB800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750" y="6343650"/>
            <a:ext cx="114300" cy="1905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6C9603B2-A830-CEEA-E125-D85AC9E5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62484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F9825143-3C0C-6865-9F52-BE490E2756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150" y="6343650"/>
            <a:ext cx="114300" cy="1905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A23BE86B-7BA3-FB8B-D012-6FEF78DC2B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2484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A8EF22F0-8183-C407-D688-2A9D997525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2838" y="6343650"/>
            <a:ext cx="85725" cy="1905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073171D7-CE1E-C678-F85C-7F6A8B201E84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Certificates</a:t>
            </a:r>
          </a:p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33FD718-E1C9-A77F-9FBB-AFC9EB9EFC61}"/>
              </a:ext>
            </a:extLst>
          </p:cNvPr>
          <p:cNvSpPr/>
          <p:nvPr/>
        </p:nvSpPr>
        <p:spPr>
          <a:xfrm>
            <a:off x="609600" y="63246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05058480-5BCB-442C-937A-F1E34BC2BC44}"/>
              </a:ext>
            </a:extLst>
          </p:cNvPr>
          <p:cNvSpPr/>
          <p:nvPr/>
        </p:nvSpPr>
        <p:spPr>
          <a:xfrm>
            <a:off x="8181975" y="63246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info@alforsan.com</a:t>
            </a:r>
            <a:endParaRPr lang="en-US" sz="12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D9257F-76F6-45B5-7767-F2DD1165B4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7194" y="1080518"/>
            <a:ext cx="6923476" cy="48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3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E668-1104-A6FC-A9CD-C0902CAE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5870DFC-A1A5-F17B-E941-5FC9E0991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104F963-B27C-46FD-FE03-62CAC493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C1F69E83-5A4A-5D1F-BC95-A4B3CCEC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C3D8DB8D-5E13-F7E4-256B-8EE1FC88F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48FC5808-AE89-9336-5F32-EF33EBF9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80BC874-1E2F-CB04-B651-5BFA88120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62484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A193FA31-A4E7-241F-6C4D-0E3675901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750" y="6343650"/>
            <a:ext cx="114300" cy="1905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24CDA353-8B8D-F493-71D4-036C906AD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62484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8AA91BBA-3912-7E37-351E-8DBE84E2C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150" y="6343650"/>
            <a:ext cx="114300" cy="1905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AD2998E7-41D6-DB14-EBEA-7D1B6E19B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2484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7141A3B4-BD6E-394E-C164-4EF30D1C4A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2838" y="6343650"/>
            <a:ext cx="85725" cy="1905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63E6A8D1-A8D4-7AE9-A8EB-C209B9A72E36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Certificates</a:t>
            </a:r>
          </a:p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4F7FE5EE-CCCF-358E-61E6-5FDE475CF9B3}"/>
              </a:ext>
            </a:extLst>
          </p:cNvPr>
          <p:cNvSpPr/>
          <p:nvPr/>
        </p:nvSpPr>
        <p:spPr>
          <a:xfrm>
            <a:off x="609600" y="63246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4DE426C5-5A57-2E0D-9DB5-3CAA5F5DC330}"/>
              </a:ext>
            </a:extLst>
          </p:cNvPr>
          <p:cNvSpPr/>
          <p:nvPr/>
        </p:nvSpPr>
        <p:spPr>
          <a:xfrm>
            <a:off x="8181975" y="63246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info@alforsan.com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83158-212B-8D81-AF81-14CEE61E12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6926" y="995084"/>
            <a:ext cx="3463774" cy="4899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DB31A3-A7BB-2586-14A3-E6572BC799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062" y="995084"/>
            <a:ext cx="3401826" cy="48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3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D778-C933-13A0-8C3A-9AE043013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48B00C5-9960-530A-04C4-56ED2C58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6F09D81-06E8-F614-F985-43E2A0B6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BD2E7551-3187-2E2F-1124-CD99F632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442B399E-4982-8ED8-B734-0B2A8E30E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514FBF79-2766-4BB5-E8FD-719137AC5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416B608-C784-EB08-A337-C56CF6757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62484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44FC1CF7-92E9-499F-4282-29CA98B22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750" y="6343650"/>
            <a:ext cx="114300" cy="1905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9FBC86A2-7D01-CC11-33E9-D6FA1B112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62484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C26C075D-2776-8E6E-F5E2-E1BCEA90F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150" y="6343650"/>
            <a:ext cx="114300" cy="1905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E40077BC-8894-55BB-059C-C7F3059AD6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2484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EE74C542-B4FB-DE5F-ED7D-3DB951B13E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2838" y="6343650"/>
            <a:ext cx="85725" cy="1905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0DEC64A7-83BD-29EE-44CC-3BD11ED60465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Certificates</a:t>
            </a:r>
          </a:p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355544D-4A55-975D-690C-55D881012CD0}"/>
              </a:ext>
            </a:extLst>
          </p:cNvPr>
          <p:cNvSpPr/>
          <p:nvPr/>
        </p:nvSpPr>
        <p:spPr>
          <a:xfrm>
            <a:off x="609600" y="63246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ACD86BF9-C634-D623-1890-B1252ED2C589}"/>
              </a:ext>
            </a:extLst>
          </p:cNvPr>
          <p:cNvSpPr/>
          <p:nvPr/>
        </p:nvSpPr>
        <p:spPr>
          <a:xfrm>
            <a:off x="8181975" y="63246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info@alforsan.com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DCACA1-185F-B98A-BBD8-54E7EC8EDD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5681" y="1026776"/>
            <a:ext cx="6779707" cy="48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50" y="1581150"/>
            <a:ext cx="2857500" cy="2857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409950"/>
            <a:ext cx="7620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4775" y="489585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375" y="489585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4913" y="499110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1688" y="489585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5038" y="49911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489585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4737" y="4991100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8400" y="62484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1750" y="6343650"/>
            <a:ext cx="11430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1800" y="62484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25150" y="6343650"/>
            <a:ext cx="11430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25200" y="62484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72838" y="6343650"/>
            <a:ext cx="85725" cy="190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5095875" y="1885950"/>
            <a:ext cx="2400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A7B3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</a:t>
            </a:r>
            <a:endParaRPr lang="en-US" sz="3600" dirty="0"/>
          </a:p>
        </p:txBody>
      </p:sp>
      <p:sp>
        <p:nvSpPr>
          <p:cNvPr id="24" name="Text 2"/>
          <p:cNvSpPr/>
          <p:nvPr/>
        </p:nvSpPr>
        <p:spPr>
          <a:xfrm>
            <a:off x="4667250" y="2495550"/>
            <a:ext cx="28575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A7B3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Architectural Contracting</a:t>
            </a:r>
            <a:endParaRPr lang="en-US" sz="2250" dirty="0"/>
          </a:p>
        </p:txBody>
      </p:sp>
      <p:sp>
        <p:nvSpPr>
          <p:cNvPr id="25" name="Text 3"/>
          <p:cNvSpPr/>
          <p:nvPr/>
        </p:nvSpPr>
        <p:spPr>
          <a:xfrm>
            <a:off x="4667250" y="3600450"/>
            <a:ext cx="28575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"From footing to finish – we keep our word."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3900488" y="5429250"/>
            <a:ext cx="5829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4843463" y="5429250"/>
            <a:ext cx="6972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Integrity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5900738" y="5429250"/>
            <a:ext cx="5029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</a:t>
            </a:r>
            <a:endParaRPr lang="en-US" sz="1050" dirty="0"/>
          </a:p>
        </p:txBody>
      </p:sp>
      <p:sp>
        <p:nvSpPr>
          <p:cNvPr id="29" name="Text 7"/>
          <p:cNvSpPr/>
          <p:nvPr/>
        </p:nvSpPr>
        <p:spPr>
          <a:xfrm>
            <a:off x="6796088" y="5429250"/>
            <a:ext cx="17945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Satisfaction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609600" y="63246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8181975" y="63246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info@alforsan.com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847850"/>
            <a:ext cx="97536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743200"/>
            <a:ext cx="1333500" cy="133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690813"/>
            <a:ext cx="5715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625" y="2690813"/>
            <a:ext cx="1714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425" y="2743200"/>
            <a:ext cx="1333500" cy="1333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425" y="2576513"/>
            <a:ext cx="5715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1875" y="2576513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50" y="2743200"/>
            <a:ext cx="1333500" cy="1333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50" y="2576513"/>
            <a:ext cx="5715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7413" y="2576513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9075" y="2743200"/>
            <a:ext cx="1333500" cy="1333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075" y="2690813"/>
            <a:ext cx="5715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2950" y="2690813"/>
            <a:ext cx="2857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8900" y="2743200"/>
            <a:ext cx="1333500" cy="1333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29900" y="2443163"/>
            <a:ext cx="5715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1350" y="2443163"/>
            <a:ext cx="228600" cy="3048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Values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914400" y="3138488"/>
            <a:ext cx="868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609600" y="3443288"/>
            <a:ext cx="13335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Excellence in every aspect of our work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3243263" y="3024188"/>
            <a:ext cx="10629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Integrity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3019425" y="3328988"/>
            <a:ext cx="13335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with honesty and ethical practices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5776913" y="3024188"/>
            <a:ext cx="7658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5429250" y="3328988"/>
            <a:ext cx="13335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Prioritizing safety in all our operations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7834313" y="3138488"/>
            <a:ext cx="16116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Commitment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7839075" y="3443288"/>
            <a:ext cx="13335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to our clients and projects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10248900" y="2890838"/>
            <a:ext cx="13335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Satisfaction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10248900" y="3462338"/>
            <a:ext cx="13335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our clients are completely happy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-487680" y="4533900"/>
            <a:ext cx="13167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"These values guide our decisions and define our character as a company."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10972800" cy="1066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781300"/>
            <a:ext cx="2571750" cy="1866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29718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1175" y="31242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950" y="2781300"/>
            <a:ext cx="2571750" cy="1866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1025" y="29718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1525" y="31242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781300"/>
            <a:ext cx="2571750" cy="1866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1375" y="29718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3300" y="31242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650" y="2781300"/>
            <a:ext cx="2571750" cy="1866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1725" y="2971800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2225" y="31242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3025" y="5181600"/>
            <a:ext cx="609600" cy="38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15025" y="5029200"/>
            <a:ext cx="3619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75" y="5181600"/>
            <a:ext cx="6096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Commitment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143000" y="1409700"/>
            <a:ext cx="105156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listen to your needs &amp; budget, craft a detailed project plan, keep you informed at every stage, and stay available long after hand-over.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1569720" y="3733800"/>
            <a:ext cx="6515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Listen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800100" y="40767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attentively hear your needs and budget requirements</a:t>
            </a:r>
            <a:endParaRPr lang="en-US" sz="1050" dirty="0"/>
          </a:p>
        </p:txBody>
      </p:sp>
      <p:sp>
        <p:nvSpPr>
          <p:cNvPr id="25" name="Text 4"/>
          <p:cNvSpPr/>
          <p:nvPr/>
        </p:nvSpPr>
        <p:spPr>
          <a:xfrm>
            <a:off x="4461510" y="3733800"/>
            <a:ext cx="4686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3600450" y="40767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create a detailed project plan with clear milestones</a:t>
            </a:r>
            <a:endParaRPr lang="en-US" sz="1050" dirty="0"/>
          </a:p>
        </p:txBody>
      </p:sp>
      <p:sp>
        <p:nvSpPr>
          <p:cNvPr id="27" name="Text 6"/>
          <p:cNvSpPr/>
          <p:nvPr/>
        </p:nvSpPr>
        <p:spPr>
          <a:xfrm>
            <a:off x="6736080" y="3733800"/>
            <a:ext cx="15201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Communicate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6400800" y="40767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keep you informed at every stage of the project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9867900" y="3733800"/>
            <a:ext cx="85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</a:t>
            </a:r>
            <a:endParaRPr lang="en-US" sz="1350" dirty="0"/>
          </a:p>
        </p:txBody>
      </p:sp>
      <p:sp>
        <p:nvSpPr>
          <p:cNvPr id="30" name="Text 9"/>
          <p:cNvSpPr/>
          <p:nvPr/>
        </p:nvSpPr>
        <p:spPr>
          <a:xfrm>
            <a:off x="9201150" y="40767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remain available long after hand-over for any needs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55" y="1447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943" y="1552575"/>
            <a:ext cx="14287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416" y="14478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004" y="1552575"/>
            <a:ext cx="21907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726" y="14478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314" y="1552575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8036" y="14478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0911" y="1552575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8346" y="14478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6933" y="1552575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7255" y="293370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5843" y="3038475"/>
            <a:ext cx="2190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17416" y="29337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46004" y="3038475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7726" y="293370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86314" y="3038475"/>
            <a:ext cx="21907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98036" y="2933700"/>
            <a:ext cx="476250" cy="4762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26623" y="3038475"/>
            <a:ext cx="21907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8346" y="293370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81221" y="3038475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77255" y="441960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43943" y="4524375"/>
            <a:ext cx="14287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17416" y="4419600"/>
            <a:ext cx="476250" cy="4762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769816" y="4524375"/>
            <a:ext cx="17145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57726" y="4419600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00601" y="4524375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98036" y="4419600"/>
            <a:ext cx="476250" cy="4762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40911" y="4524375"/>
            <a:ext cx="1905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338346" y="4419600"/>
            <a:ext cx="476250" cy="4762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490746" y="4524375"/>
            <a:ext cx="171450" cy="2667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Portfolio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723900" y="2019300"/>
            <a:ext cx="17829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 Construction</a:t>
            </a:r>
            <a:endParaRPr lang="en-US" sz="1200" dirty="0"/>
          </a:p>
        </p:txBody>
      </p:sp>
      <p:sp>
        <p:nvSpPr>
          <p:cNvPr id="37" name="Text 2"/>
          <p:cNvSpPr/>
          <p:nvPr/>
        </p:nvSpPr>
        <p:spPr>
          <a:xfrm>
            <a:off x="2964061" y="20193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Residential Construction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5204371" y="20193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Industrial Construction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7444680" y="20193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Maintenance &amp; Renovations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9684990" y="2019300"/>
            <a:ext cx="17829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Remodeling &amp; Additions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723900" y="3505200"/>
            <a:ext cx="17829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Concrete Construction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3146881" y="3505200"/>
            <a:ext cx="1417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Asphalt Works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5170021" y="3505200"/>
            <a:ext cx="1851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Hangar Installation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7444680" y="35052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Sound &amp; Heat Insulation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9702076" y="3505200"/>
            <a:ext cx="1748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Plumbing &amp; HVAC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723900" y="4991100"/>
            <a:ext cx="17829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Maintenance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2803981" y="4991100"/>
            <a:ext cx="2103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Gypsum-board Works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5352901" y="4991100"/>
            <a:ext cx="1485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Tile Installation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7444680" y="49911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Despacho (Finishing Carpentry)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9959251" y="4991100"/>
            <a:ext cx="1234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Landscaping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3" descr="preencoded.png">
            <a:extLst>
              <a:ext uri="{FF2B5EF4-FFF2-40B4-BE49-F238E27FC236}">
                <a16:creationId xmlns:a16="http://schemas.microsoft.com/office/drawing/2014/main" id="{AD879055-73C4-2FFD-FB67-26023307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70" y="3599329"/>
            <a:ext cx="3558988" cy="2278706"/>
          </a:xfrm>
          <a:prstGeom prst="rect">
            <a:avLst/>
          </a:prstGeom>
        </p:spPr>
      </p:pic>
      <p:pic>
        <p:nvPicPr>
          <p:cNvPr id="41" name="Image 3" descr="preencoded.png">
            <a:extLst>
              <a:ext uri="{FF2B5EF4-FFF2-40B4-BE49-F238E27FC236}">
                <a16:creationId xmlns:a16="http://schemas.microsoft.com/office/drawing/2014/main" id="{2A0C2FE1-682A-ABE6-81CF-692324D88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27" y="3599329"/>
            <a:ext cx="3537361" cy="2278706"/>
          </a:xfrm>
          <a:prstGeom prst="rect">
            <a:avLst/>
          </a:prstGeom>
        </p:spPr>
      </p:pic>
      <p:pic>
        <p:nvPicPr>
          <p:cNvPr id="40" name="Image 3" descr="preencoded.png">
            <a:extLst>
              <a:ext uri="{FF2B5EF4-FFF2-40B4-BE49-F238E27FC236}">
                <a16:creationId xmlns:a16="http://schemas.microsoft.com/office/drawing/2014/main" id="{EB528536-BC54-FFE7-3EE9-459BAC40A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453" y="952500"/>
            <a:ext cx="3558988" cy="227870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7239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979965"/>
            <a:ext cx="3558988" cy="227870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111331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1170465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707" y="10477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8532" y="1104900"/>
            <a:ext cx="1333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3741094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0675" y="3798244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4707" y="3817294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9482" y="3874444"/>
            <a:ext cx="171450" cy="2667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3048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Residential Construction - Micro-Cases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943100" y="1094265"/>
            <a:ext cx="1885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Luxury Villa Tiling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1943100" y="1360965"/>
            <a:ext cx="18859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4,500 m² </a:t>
            </a:r>
            <a:endParaRPr lang="en-US" sz="900" dirty="0"/>
          </a:p>
        </p:txBody>
      </p:sp>
      <p:sp>
        <p:nvSpPr>
          <p:cNvPr id="24" name="Text 3"/>
          <p:cNvSpPr/>
          <p:nvPr/>
        </p:nvSpPr>
        <p:spPr>
          <a:xfrm>
            <a:off x="1485900" y="2918033"/>
            <a:ext cx="332814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High-end tiling installation for luxury residential property.</a:t>
            </a:r>
            <a:endParaRPr lang="en-US" sz="900" dirty="0"/>
          </a:p>
        </p:txBody>
      </p:sp>
      <p:sp>
        <p:nvSpPr>
          <p:cNvPr id="25" name="Text 4"/>
          <p:cNvSpPr/>
          <p:nvPr/>
        </p:nvSpPr>
        <p:spPr>
          <a:xfrm>
            <a:off x="7411907" y="1028700"/>
            <a:ext cx="28232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System Upgrade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7411907" y="1295400"/>
            <a:ext cx="28232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Full-panel upgrade </a:t>
            </a:r>
            <a:endParaRPr lang="en-US" sz="900" dirty="0"/>
          </a:p>
        </p:txBody>
      </p:sp>
      <p:sp>
        <p:nvSpPr>
          <p:cNvPr id="27" name="Text 6"/>
          <p:cNvSpPr/>
          <p:nvPr/>
        </p:nvSpPr>
        <p:spPr>
          <a:xfrm>
            <a:off x="6954707" y="2804843"/>
            <a:ext cx="3280410" cy="8684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electrical system renovation with panel replacement.</a:t>
            </a:r>
            <a:endParaRPr lang="en-US" sz="900" dirty="0"/>
          </a:p>
        </p:txBody>
      </p:sp>
      <p:sp>
        <p:nvSpPr>
          <p:cNvPr id="28" name="Text 7"/>
          <p:cNvSpPr/>
          <p:nvPr/>
        </p:nvSpPr>
        <p:spPr>
          <a:xfrm>
            <a:off x="1943100" y="3722044"/>
            <a:ext cx="3211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Acoustic &amp; Thermal Insulation</a:t>
            </a:r>
            <a:endParaRPr lang="en-US" sz="1350" dirty="0"/>
          </a:p>
        </p:txBody>
      </p:sp>
      <p:sp>
        <p:nvSpPr>
          <p:cNvPr id="29" name="Text 8"/>
          <p:cNvSpPr/>
          <p:nvPr/>
        </p:nvSpPr>
        <p:spPr>
          <a:xfrm>
            <a:off x="1943100" y="3988744"/>
            <a:ext cx="267652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Khobar</a:t>
            </a:r>
            <a:endParaRPr lang="en-US" sz="900" dirty="0"/>
          </a:p>
        </p:txBody>
      </p:sp>
      <p:sp>
        <p:nvSpPr>
          <p:cNvPr id="30" name="Text 9"/>
          <p:cNvSpPr/>
          <p:nvPr/>
        </p:nvSpPr>
        <p:spPr>
          <a:xfrm>
            <a:off x="1485900" y="5565686"/>
            <a:ext cx="5067300" cy="1451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acoustic and thermal insulation solution.</a:t>
            </a:r>
            <a:endParaRPr lang="en-US" sz="900" dirty="0"/>
          </a:p>
        </p:txBody>
      </p:sp>
      <p:sp>
        <p:nvSpPr>
          <p:cNvPr id="31" name="Text 10"/>
          <p:cNvSpPr/>
          <p:nvPr/>
        </p:nvSpPr>
        <p:spPr>
          <a:xfrm>
            <a:off x="7411907" y="3798244"/>
            <a:ext cx="1943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 Replacement</a:t>
            </a:r>
            <a:endParaRPr lang="en-US" sz="1350" dirty="0"/>
          </a:p>
        </p:txBody>
      </p:sp>
      <p:sp>
        <p:nvSpPr>
          <p:cNvPr id="32" name="Text 11"/>
          <p:cNvSpPr/>
          <p:nvPr/>
        </p:nvSpPr>
        <p:spPr>
          <a:xfrm>
            <a:off x="7411907" y="4064944"/>
            <a:ext cx="19431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24-unit building </a:t>
            </a:r>
            <a:endParaRPr lang="en-US" sz="900" dirty="0"/>
          </a:p>
        </p:txBody>
      </p:sp>
      <p:sp>
        <p:nvSpPr>
          <p:cNvPr id="33" name="Text 12"/>
          <p:cNvSpPr/>
          <p:nvPr/>
        </p:nvSpPr>
        <p:spPr>
          <a:xfrm>
            <a:off x="6858167" y="5562600"/>
            <a:ext cx="3339017" cy="1392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plumbing system replacement in multi-unit building.</a:t>
            </a:r>
            <a:endParaRPr lang="en-US" sz="900" dirty="0"/>
          </a:p>
        </p:txBody>
      </p:sp>
      <p:sp>
        <p:nvSpPr>
          <p:cNvPr id="34" name="Text 13"/>
          <p:cNvSpPr/>
          <p:nvPr/>
        </p:nvSpPr>
        <p:spPr>
          <a:xfrm>
            <a:off x="609600" y="65532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9010650" y="65532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436692-BF38-B91B-1E8F-AB91E884FE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61767" y="4236945"/>
            <a:ext cx="2573431" cy="12837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DF57C-624D-680C-0FDB-92E86A895B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4389" y="1513365"/>
            <a:ext cx="2573431" cy="12833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57E5742-7D93-69B8-9CBD-1FF05E869D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5900" y="4222195"/>
            <a:ext cx="2610410" cy="12863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3FDFFBF-E8BF-B3DB-233F-B996BB5877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43277" y="1489708"/>
            <a:ext cx="2610409" cy="1260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04900"/>
            <a:ext cx="5410200" cy="2171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423220"/>
            <a:ext cx="1343025" cy="22086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9527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104900"/>
            <a:ext cx="5410200" cy="2171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3150" y="2423220"/>
            <a:ext cx="1466850" cy="22086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9527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429000"/>
            <a:ext cx="5410200" cy="2171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900" y="4747320"/>
            <a:ext cx="952500" cy="22086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527685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3429000"/>
            <a:ext cx="5410200" cy="2171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9875" y="4747320"/>
            <a:ext cx="1000125" cy="220861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527685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 Construction - Micro-Cases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762000" y="2400300"/>
            <a:ext cx="2183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Office Renovation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4600575" y="2423220"/>
            <a:ext cx="1611630" cy="2208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 Time &amp; Budget</a:t>
            </a:r>
            <a:endParaRPr lang="en-US" sz="960" dirty="0"/>
          </a:p>
        </p:txBody>
      </p:sp>
      <p:sp>
        <p:nvSpPr>
          <p:cNvPr id="24" name="Text 3"/>
          <p:cNvSpPr/>
          <p:nvPr/>
        </p:nvSpPr>
        <p:spPr>
          <a:xfrm>
            <a:off x="762000" y="27051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Office renovation project delivered according to specifications.</a:t>
            </a:r>
            <a:endParaRPr lang="en-US" sz="1050" dirty="0"/>
          </a:p>
        </p:txBody>
      </p:sp>
      <p:sp>
        <p:nvSpPr>
          <p:cNvPr id="25" name="Text 4"/>
          <p:cNvSpPr/>
          <p:nvPr/>
        </p:nvSpPr>
        <p:spPr>
          <a:xfrm>
            <a:off x="990600" y="2933700"/>
            <a:ext cx="28460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interior space renovation</a:t>
            </a:r>
            <a:endParaRPr lang="en-US" sz="1050" dirty="0"/>
          </a:p>
        </p:txBody>
      </p:sp>
      <p:sp>
        <p:nvSpPr>
          <p:cNvPr id="26" name="Text 5"/>
          <p:cNvSpPr/>
          <p:nvPr/>
        </p:nvSpPr>
        <p:spPr>
          <a:xfrm>
            <a:off x="6324600" y="2400300"/>
            <a:ext cx="16802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HVAC Retrofit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10039350" y="2423220"/>
            <a:ext cx="1760220" cy="2208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20% Energy Savings</a:t>
            </a:r>
            <a:endParaRPr lang="en-US" sz="960" dirty="0"/>
          </a:p>
        </p:txBody>
      </p:sp>
      <p:sp>
        <p:nvSpPr>
          <p:cNvPr id="28" name="Text 7"/>
          <p:cNvSpPr/>
          <p:nvPr/>
        </p:nvSpPr>
        <p:spPr>
          <a:xfrm>
            <a:off x="6324600" y="27051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HVAC system upgrade with significant energy efficiency improvements.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6553200" y="2933700"/>
            <a:ext cx="2423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energy consumption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762000" y="4724400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Rewiring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4991100" y="4747320"/>
            <a:ext cx="1143000" cy="2208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SCECO Code</a:t>
            </a:r>
            <a:endParaRPr lang="en-US" sz="960" dirty="0"/>
          </a:p>
        </p:txBody>
      </p:sp>
      <p:sp>
        <p:nvSpPr>
          <p:cNvPr id="32" name="Text 11"/>
          <p:cNvSpPr/>
          <p:nvPr/>
        </p:nvSpPr>
        <p:spPr>
          <a:xfrm>
            <a:off x="762000" y="50292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system rewiring to meet latest Saudi code standards.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952500" y="5257800"/>
            <a:ext cx="26403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safety and compliance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6324600" y="4724400"/>
            <a:ext cx="2251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Fire-Alarm System</a:t>
            </a:r>
            <a:endParaRPr lang="en-US" sz="1500" dirty="0"/>
          </a:p>
        </p:txBody>
      </p:sp>
      <p:sp>
        <p:nvSpPr>
          <p:cNvPr id="35" name="Text 14"/>
          <p:cNvSpPr/>
          <p:nvPr/>
        </p:nvSpPr>
        <p:spPr>
          <a:xfrm>
            <a:off x="10506075" y="4747320"/>
            <a:ext cx="1200150" cy="2208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Design-Build</a:t>
            </a:r>
            <a:endParaRPr lang="en-US" sz="960" dirty="0"/>
          </a:p>
        </p:txBody>
      </p:sp>
      <p:sp>
        <p:nvSpPr>
          <p:cNvPr id="36" name="Text 15"/>
          <p:cNvSpPr/>
          <p:nvPr/>
        </p:nvSpPr>
        <p:spPr>
          <a:xfrm>
            <a:off x="6324600" y="50292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 detection and suppression system design and installation.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6553200" y="5257800"/>
            <a:ext cx="18059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safety compliance</a:t>
            </a:r>
            <a:endParaRPr lang="en-US" sz="1050" dirty="0"/>
          </a:p>
        </p:txBody>
      </p:sp>
      <p:sp>
        <p:nvSpPr>
          <p:cNvPr id="38" name="Text 17"/>
          <p:cNvSpPr/>
          <p:nvPr/>
        </p:nvSpPr>
        <p:spPr>
          <a:xfrm>
            <a:off x="609600" y="65151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9010650" y="65151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25F832C-50B6-0B3A-A48D-6389E4202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1135618"/>
            <a:ext cx="5410200" cy="11958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CB9E1DB-4F13-15FC-9CCB-63156630B9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0" y="1118918"/>
            <a:ext cx="5410200" cy="121293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9947AD-67AF-7EF2-6CD5-F9AF3EB234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1" y="3449487"/>
            <a:ext cx="5410200" cy="11734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623432A-6990-DB93-ACD0-7275F189AA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0185" y="3440545"/>
            <a:ext cx="5382215" cy="11827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5372100" cy="1943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150" y="14859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81100"/>
            <a:ext cx="5372100" cy="1943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6850" y="13716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352800"/>
            <a:ext cx="5372100" cy="1943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352800"/>
            <a:ext cx="2686050" cy="1714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5438" y="3924300"/>
            <a:ext cx="714375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6150" y="3657600"/>
            <a:ext cx="25717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3352800"/>
            <a:ext cx="5372100" cy="193861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3352800"/>
            <a:ext cx="2686050" cy="1714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0913" y="3924300"/>
            <a:ext cx="504825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6850" y="3657600"/>
            <a:ext cx="22860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Industrial Construction - Micro-Cases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3829050" y="1371600"/>
            <a:ext cx="19621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Super-Flat Epoxy Floor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3486150" y="1981200"/>
            <a:ext cx="23050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Level-10 epoxy floor application for warehouse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9458325" y="1390650"/>
            <a:ext cx="1920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Asphalt Overlay</a:t>
            </a:r>
            <a:endParaRPr lang="en-US" sz="1500" dirty="0"/>
          </a:p>
        </p:txBody>
      </p:sp>
      <p:sp>
        <p:nvSpPr>
          <p:cNvPr id="28" name="Text 5"/>
          <p:cNvSpPr/>
          <p:nvPr/>
        </p:nvSpPr>
        <p:spPr>
          <a:xfrm>
            <a:off x="9086850" y="1752600"/>
            <a:ext cx="2305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Parking lot overlay with 15-year life extension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3857625" y="3543300"/>
            <a:ext cx="193357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Process-Water Hangar</a:t>
            </a:r>
            <a:endParaRPr lang="en-US" sz="1500" dirty="0"/>
          </a:p>
        </p:txBody>
      </p:sp>
      <p:sp>
        <p:nvSpPr>
          <p:cNvPr id="31" name="Text 8"/>
          <p:cNvSpPr/>
          <p:nvPr/>
        </p:nvSpPr>
        <p:spPr>
          <a:xfrm>
            <a:off x="3486150" y="4152900"/>
            <a:ext cx="2305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Specialized hangar system for 3rd Industrial City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9429750" y="3543300"/>
            <a:ext cx="19621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Landscape Upgrade</a:t>
            </a:r>
            <a:endParaRPr lang="en-US" sz="1500" dirty="0"/>
          </a:p>
        </p:txBody>
      </p:sp>
      <p:sp>
        <p:nvSpPr>
          <p:cNvPr id="34" name="Text 11"/>
          <p:cNvSpPr/>
          <p:nvPr/>
        </p:nvSpPr>
        <p:spPr>
          <a:xfrm>
            <a:off x="9086850" y="4152900"/>
            <a:ext cx="2305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Native planting for corporate HQ grounds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035B270-9731-3F4A-0337-99503A3639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1181100"/>
            <a:ext cx="2609850" cy="1943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9E1162-9EAA-0E91-7CB3-888DB0C3BF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185582"/>
            <a:ext cx="2606713" cy="19431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B92C8F2-4763-52D6-04D1-A0637FB755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1" y="3372679"/>
            <a:ext cx="2621272" cy="192322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65464E-5D00-A14F-637E-E4FD5D20E6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3371558"/>
            <a:ext cx="2606713" cy="1919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701040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3716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15049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324100"/>
            <a:ext cx="7010400" cy="952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5146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" y="26479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467100"/>
            <a:ext cx="7010400" cy="952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6576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975" y="379095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610100"/>
            <a:ext cx="7010400" cy="952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8006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838" y="4933950"/>
            <a:ext cx="20002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2100" y="2971800"/>
            <a:ext cx="1143000" cy="11430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Maintenance &amp; Renovation Services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1562100" y="139065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Maintenance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562100" y="1695450"/>
            <a:ext cx="5303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24/7 emergency call-out service with rapid response team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1562100" y="2533650"/>
            <a:ext cx="4210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Equipment</a:t>
            </a:r>
            <a:endParaRPr lang="en-US" sz="1500" dirty="0"/>
          </a:p>
        </p:txBody>
      </p:sp>
      <p:sp>
        <p:nvSpPr>
          <p:cNvPr id="22" name="Text 4"/>
          <p:cNvSpPr/>
          <p:nvPr/>
        </p:nvSpPr>
        <p:spPr>
          <a:xfrm>
            <a:off x="1562100" y="2838450"/>
            <a:ext cx="5052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State-of-the-art tools and OEM parts for all repair needs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562100" y="3676650"/>
            <a:ext cx="49263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Partnerships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1562100" y="3981450"/>
            <a:ext cx="49263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Kababji restaurant chain - yearly maintenance partner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1562100" y="4819650"/>
            <a:ext cx="50634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Project Management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1562100" y="5124450"/>
            <a:ext cx="5063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digital snag list with photo sign-off capabilities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8558213" y="2552700"/>
            <a:ext cx="28689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24/7 Service Availability</a:t>
            </a:r>
            <a:endParaRPr lang="en-US" sz="1500" dirty="0"/>
          </a:p>
        </p:txBody>
      </p:sp>
      <p:sp>
        <p:nvSpPr>
          <p:cNvPr id="28" name="Text 10"/>
          <p:cNvSpPr/>
          <p:nvPr/>
        </p:nvSpPr>
        <p:spPr>
          <a:xfrm>
            <a:off x="8536305" y="4267200"/>
            <a:ext cx="2434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Round-the-clock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8739188" y="4495800"/>
            <a:ext cx="20288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Year-round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8536305" y="4724400"/>
            <a:ext cx="2434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when you need us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9010650" y="64770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 Architectural Contracting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1124</Words>
  <Application>Microsoft Office PowerPoint</Application>
  <PresentationFormat>Widescreen</PresentationFormat>
  <Paragraphs>242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Montserrat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WAEL DOHA</cp:lastModifiedBy>
  <cp:revision>36</cp:revision>
  <dcterms:created xsi:type="dcterms:W3CDTF">2025-12-16T00:31:32Z</dcterms:created>
  <dcterms:modified xsi:type="dcterms:W3CDTF">2025-12-24T23:19:17Z</dcterms:modified>
</cp:coreProperties>
</file>